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7" r:id="rId7"/>
    <p:sldId id="269" r:id="rId8"/>
    <p:sldId id="270" r:id="rId9"/>
    <p:sldId id="271" r:id="rId10"/>
    <p:sldId id="272" r:id="rId11"/>
    <p:sldId id="273" r:id="rId12"/>
    <p:sldId id="275" r:id="rId13"/>
    <p:sldId id="276" r:id="rId14"/>
    <p:sldId id="277" r:id="rId15"/>
    <p:sldId id="27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496944" cy="6336704"/>
          </a:xfrm>
          <a:solidFill>
            <a:srgbClr val="002060"/>
          </a:solidFill>
        </p:spPr>
        <p:txBody>
          <a:bodyPr/>
          <a:lstStyle/>
          <a:p>
            <a:endPara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Тақырып</a:t>
            </a:r>
          </a:p>
          <a:p>
            <a:endParaRPr lang="kk-KZ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Жасанды қоректік ортада өсетін </a:t>
            </a:r>
          </a:p>
          <a:p>
            <a:r>
              <a:rPr lang="kk-KZ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клеткалардың биологиясы, дифференциация, морфогенез және регенерация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568952" cy="6408712"/>
          </a:xfrm>
        </p:spPr>
        <p:txBody>
          <a:bodyPr/>
          <a:lstStyle/>
          <a:p>
            <a:pPr algn="just"/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Гендік немесе нүктелік мутациялар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–ДНҚ молекуласының белгілі бір бөлігінде нуклеотидтердің  қатар тізбегінің өзгеруі (геннің өзгеруі).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203848" y="2204864"/>
            <a:ext cx="2736304" cy="252028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Гендік</a:t>
            </a:r>
          </a:p>
          <a:p>
            <a:pPr algn="ctr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мутация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44208" y="1988840"/>
            <a:ext cx="2520280" cy="280831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Клетка-лардың биохимиялық</a:t>
            </a:r>
          </a:p>
          <a:p>
            <a:pPr algn="ctr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қасиеттері</a:t>
            </a:r>
          </a:p>
          <a:p>
            <a:pPr algn="ctr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өзереді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87824" y="5085184"/>
            <a:ext cx="4032448" cy="144016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Клеткалардың физиологиялық қасиеттері өзгереді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2564904"/>
            <a:ext cx="2448272" cy="302433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Клеткалар-дың морфоло-гиялық</a:t>
            </a:r>
          </a:p>
          <a:p>
            <a:pPr algn="ctr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қасиеттері</a:t>
            </a:r>
          </a:p>
          <a:p>
            <a:pPr algn="ctr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өзгереді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5940152" y="3356992"/>
            <a:ext cx="57606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4355976" y="4725144"/>
            <a:ext cx="504056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10605072">
            <a:off x="2571347" y="3095023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496944" cy="6264696"/>
          </a:xfrm>
        </p:spPr>
        <p:txBody>
          <a:bodyPr/>
          <a:lstStyle/>
          <a:p>
            <a:pPr algn="just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Хромосомалық мутациялар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немесе хромосомалық қайта құрулар (аберрациялар) –хромосомалардың жүйелік өзгеруі</a:t>
            </a:r>
            <a:r>
              <a:rPr lang="kk-KZ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491880" y="3501008"/>
            <a:ext cx="2520280" cy="216024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Хромосомалық мутациялар-дың пайда болуы 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79512" y="2492896"/>
            <a:ext cx="2808312" cy="1656184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/>
              <a:t>инверсия</a:t>
            </a:r>
            <a:endParaRPr lang="ru-RU" sz="2800" dirty="0"/>
          </a:p>
        </p:txBody>
      </p:sp>
      <p:sp>
        <p:nvSpPr>
          <p:cNvPr id="6" name="Овал 5"/>
          <p:cNvSpPr/>
          <p:nvPr/>
        </p:nvSpPr>
        <p:spPr>
          <a:xfrm>
            <a:off x="0" y="4437112"/>
            <a:ext cx="2880320" cy="139813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 smtClean="0"/>
              <a:t>делеция</a:t>
            </a:r>
            <a:endParaRPr lang="ru-RU" sz="3200" dirty="0"/>
          </a:p>
        </p:txBody>
      </p:sp>
      <p:sp>
        <p:nvSpPr>
          <p:cNvPr id="7" name="Овал 6"/>
          <p:cNvSpPr/>
          <p:nvPr/>
        </p:nvSpPr>
        <p:spPr>
          <a:xfrm>
            <a:off x="6047656" y="4365104"/>
            <a:ext cx="3096344" cy="144016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/>
              <a:t>дупликация</a:t>
            </a:r>
            <a:endParaRPr lang="ru-RU" sz="2800" dirty="0"/>
          </a:p>
        </p:txBody>
      </p:sp>
      <p:sp>
        <p:nvSpPr>
          <p:cNvPr id="8" name="Овал 7"/>
          <p:cNvSpPr/>
          <p:nvPr/>
        </p:nvSpPr>
        <p:spPr>
          <a:xfrm>
            <a:off x="3347864" y="1844824"/>
            <a:ext cx="3168352" cy="122413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/>
              <a:t>транслокация</a:t>
            </a:r>
            <a:endParaRPr lang="ru-RU" sz="2400" dirty="0"/>
          </a:p>
        </p:txBody>
      </p:sp>
      <p:sp>
        <p:nvSpPr>
          <p:cNvPr id="9" name="Овал 8"/>
          <p:cNvSpPr/>
          <p:nvPr/>
        </p:nvSpPr>
        <p:spPr>
          <a:xfrm>
            <a:off x="6156176" y="2564904"/>
            <a:ext cx="2736304" cy="129614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/>
              <a:t>Транспо-зиция</a:t>
            </a:r>
            <a:endParaRPr lang="ru-RU" sz="2800" dirty="0"/>
          </a:p>
        </p:txBody>
      </p:sp>
      <p:sp>
        <p:nvSpPr>
          <p:cNvPr id="10" name="Стрелка вправо 9"/>
          <p:cNvSpPr/>
          <p:nvPr/>
        </p:nvSpPr>
        <p:spPr>
          <a:xfrm rot="19824737">
            <a:off x="5788889" y="3338850"/>
            <a:ext cx="936104" cy="5095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1081505">
            <a:off x="5852215" y="4473399"/>
            <a:ext cx="808980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 rot="3764191">
            <a:off x="2514430" y="4551039"/>
            <a:ext cx="792088" cy="897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rot="10800000">
            <a:off x="4355976" y="2780928"/>
            <a:ext cx="648072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 rot="6656933">
            <a:off x="2730295" y="2883986"/>
            <a:ext cx="648072" cy="11398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8892480" cy="6264696"/>
          </a:xfrm>
          <a:solidFill>
            <a:srgbClr val="7030A0"/>
          </a:solidFill>
        </p:spPr>
        <p:txBody>
          <a:bodyPr>
            <a:normAutofit/>
          </a:bodyPr>
          <a:lstStyle/>
          <a:p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Генетикалық өзгергіштік себептері:</a:t>
            </a:r>
          </a:p>
          <a:p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Алғашқы эксплантты өсімдіктен бөліп алғанда коррелятивті байланыстың бұзылуы, яғни организмнің бақылауы болмауы;</a:t>
            </a:r>
          </a:p>
          <a:p>
            <a:pPr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Коректік орта компоненттерінің әсері;</a:t>
            </a:r>
          </a:p>
          <a:p>
            <a:pPr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Қоректік ортада жиналатын метаболиттік өнімдердің әсері;</a:t>
            </a:r>
          </a:p>
          <a:p>
            <a:pPr algn="l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Бастапқы экспланттың өзіндегі әртектілік және белгілі бір клеткалардың селекциясы.</a:t>
            </a:r>
          </a:p>
          <a:p>
            <a:pPr algn="just">
              <a:buFont typeface="Wingdings" pitchFamily="2" charset="2"/>
              <a:buChar char="Ø"/>
            </a:pPr>
            <a:endPara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60648"/>
            <a:ext cx="8748464" cy="6408712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404664"/>
            <a:ext cx="8064896" cy="10081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Хромосомалық өзгергішті митоздың бұзылу салдарынан пайда болады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772816"/>
            <a:ext cx="4464496" cy="468052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2400" b="1" u="sng" dirty="0" smtClean="0"/>
          </a:p>
          <a:p>
            <a:pPr algn="ctr"/>
            <a:r>
              <a:rPr lang="kk-KZ" sz="2400" b="1" u="sng" dirty="0" smtClean="0">
                <a:latin typeface="Times New Roman" pitchFamily="18" charset="0"/>
                <a:cs typeface="Times New Roman" pitchFamily="18" charset="0"/>
              </a:rPr>
              <a:t>Эндомитоз:</a:t>
            </a:r>
          </a:p>
          <a:p>
            <a:pPr algn="ctr"/>
            <a:endParaRPr lang="kk-KZ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Хромосомалар шиыршықталып бұралады, бірақ ядроның қабығы сақталады;</a:t>
            </a:r>
          </a:p>
          <a:p>
            <a:pPr algn="just">
              <a:buFont typeface="Wingdings" pitchFamily="2" charset="2"/>
              <a:buChar char="Ø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Хромосомалар ажырамайды, олардың деспирализациясы өтеді;</a:t>
            </a:r>
          </a:p>
          <a:p>
            <a:pPr algn="just">
              <a:buFont typeface="Wingdings" pitchFamily="2" charset="2"/>
              <a:buChar char="Ø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Хромосомалар саны көбейеді, ядро мен клетка көлемі ұлғаяды</a:t>
            </a:r>
          </a:p>
          <a:p>
            <a:pPr algn="just">
              <a:buFont typeface="Wingdings" pitchFamily="2" charset="2"/>
              <a:buChar char="Ø"/>
            </a:pP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64088" y="1700808"/>
            <a:ext cx="3384376" cy="475252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2400" b="1" u="sng" dirty="0" smtClean="0"/>
          </a:p>
          <a:p>
            <a:pPr algn="ctr"/>
            <a:r>
              <a:rPr lang="kk-KZ" sz="2400" b="1" u="sng" dirty="0" smtClean="0">
                <a:latin typeface="Times New Roman" pitchFamily="18" charset="0"/>
                <a:cs typeface="Times New Roman" pitchFamily="18" charset="0"/>
              </a:rPr>
              <a:t>Эндоредупликация:</a:t>
            </a:r>
          </a:p>
          <a:p>
            <a:pPr algn="ctr"/>
            <a:endParaRPr lang="kk-KZ" sz="2400" b="1" u="sng" dirty="0" smtClean="0"/>
          </a:p>
          <a:p>
            <a:pPr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ДНҚ мөлшері ядрода көбейсе де, хромосо- малар екі еселенбейді де ядро бөлінбейді;</a:t>
            </a:r>
          </a:p>
          <a:p>
            <a:pPr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Хромосомалар дұрыс таратылмайды, оның салдарынан полиплоидты және анеуплоидты клеткалар пайда болады.</a:t>
            </a:r>
          </a:p>
          <a:p>
            <a:pPr algn="ctr"/>
            <a:endParaRPr lang="ru-RU" sz="2800" dirty="0"/>
          </a:p>
        </p:txBody>
      </p:sp>
      <p:sp>
        <p:nvSpPr>
          <p:cNvPr id="7" name="Стрелка вниз 6"/>
          <p:cNvSpPr/>
          <p:nvPr/>
        </p:nvSpPr>
        <p:spPr>
          <a:xfrm>
            <a:off x="6516216" y="1412776"/>
            <a:ext cx="720080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2627784" y="1412776"/>
            <a:ext cx="576064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435280" cy="5937523"/>
          </a:xfrm>
        </p:spPr>
        <p:txBody>
          <a:bodyPr/>
          <a:lstStyle/>
          <a:p>
            <a:pPr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Клеткалардың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 vitro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жағдайында өсуі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lum bright="-41000" contrast="-32000"/>
          </a:blip>
          <a:srcRect/>
          <a:stretch>
            <a:fillRect/>
          </a:stretch>
        </p:blipFill>
        <p:spPr>
          <a:xfrm>
            <a:off x="539552" y="908720"/>
            <a:ext cx="4608512" cy="5616624"/>
          </a:xfrm>
          <a:prstGeom prst="rect">
            <a:avLst/>
          </a:prstGeom>
          <a:noFill/>
          <a:ln/>
        </p:spPr>
      </p:pic>
      <p:sp>
        <p:nvSpPr>
          <p:cNvPr id="5" name="Прямоугольник 4"/>
          <p:cNvSpPr/>
          <p:nvPr/>
        </p:nvSpPr>
        <p:spPr>
          <a:xfrm>
            <a:off x="5436096" y="2060848"/>
            <a:ext cx="3528392" cy="40324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1-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латенттік фазасы;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2-үдеу фазасы;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3-экспоненциалдық (логарифмдік фазасы)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4-бәсеңдеу фазасы;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5-стационар фазасы;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6-жойылу фазасы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076056" y="1052736"/>
            <a:ext cx="792088" cy="0"/>
          </a:xfrm>
          <a:prstGeom prst="line">
            <a:avLst/>
          </a:prstGeom>
          <a:ln w="508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5004048" y="764704"/>
            <a:ext cx="648072" cy="288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5868144" y="1052736"/>
            <a:ext cx="504056" cy="288032"/>
          </a:xfrm>
          <a:prstGeom prst="line">
            <a:avLst/>
          </a:prstGeom>
          <a:ln w="508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6228184" y="908720"/>
            <a:ext cx="720080" cy="5760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chemeClr val="tx1"/>
                </a:solidFill>
              </a:rPr>
              <a:t>6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32656"/>
            <a:ext cx="8712968" cy="5306144"/>
          </a:xfrm>
        </p:spPr>
        <p:txBody>
          <a:bodyPr/>
          <a:lstStyle/>
          <a:p>
            <a:r>
              <a:rPr lang="kk-KZ" dirty="0" smtClean="0"/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332656"/>
            <a:ext cx="8568952" cy="144016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Клеткалардың бір фазадан екінші фазаға өтуді бақылайтын факторлар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988840"/>
            <a:ext cx="3852936" cy="46805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u="sng" dirty="0" smtClean="0">
                <a:latin typeface="Times New Roman" pitchFamily="18" charset="0"/>
                <a:cs typeface="Times New Roman" pitchFamily="18" charset="0"/>
              </a:rPr>
              <a:t>Ішкі факторлар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Пролиферативтік қор,</a:t>
            </a:r>
          </a:p>
          <a:p>
            <a:pPr algn="ctr">
              <a:buFont typeface="Wingdings" pitchFamily="2" charset="2"/>
              <a:buChar char="Ø"/>
            </a:pPr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Клеткалардың </a:t>
            </a:r>
          </a:p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созылып өсу ұзақтығы,</a:t>
            </a:r>
          </a:p>
          <a:p>
            <a:pPr algn="ctr"/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Клетканың күйі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72000" y="2132856"/>
            <a:ext cx="4392488" cy="453650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u="sng" dirty="0" smtClean="0">
                <a:latin typeface="Times New Roman" pitchFamily="18" charset="0"/>
                <a:cs typeface="Times New Roman" pitchFamily="18" charset="0"/>
              </a:rPr>
              <a:t>сыртқы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Қоректік орта құрамы,</a:t>
            </a:r>
          </a:p>
          <a:p>
            <a:pPr>
              <a:buFont typeface="Wingdings" pitchFamily="2" charset="2"/>
              <a:buChar char="Ø"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рН,</a:t>
            </a:r>
          </a:p>
          <a:p>
            <a:pPr>
              <a:buFont typeface="Wingdings" pitchFamily="2" charset="2"/>
              <a:buChar char="Ø"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Оттегіні ң мөлшері,</a:t>
            </a:r>
          </a:p>
          <a:p>
            <a:pPr>
              <a:buFont typeface="Wingdings" pitchFamily="2" charset="2"/>
              <a:buChar char="Ø"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Температура, </a:t>
            </a:r>
          </a:p>
          <a:p>
            <a:pPr>
              <a:buFont typeface="Wingdings" pitchFamily="2" charset="2"/>
              <a:buChar char="Ø"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Клетка тығыздығы т.б.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3059832" y="1556792"/>
            <a:ext cx="100811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6084168" y="1628800"/>
            <a:ext cx="1080120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32656"/>
            <a:ext cx="8496944" cy="6048672"/>
          </a:xfrm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Жоспар:</a:t>
            </a:r>
          </a:p>
          <a:p>
            <a:endParaRPr lang="kk-KZ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Ø"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Дедифференциялдану және каллустың пайда болуы</a:t>
            </a:r>
          </a:p>
          <a:p>
            <a:pPr algn="just"/>
            <a:endParaRPr lang="kk-KZ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Өсірілген клеткалардың әртектілігі</a:t>
            </a:r>
          </a:p>
          <a:p>
            <a:pPr algn="just">
              <a:buFont typeface="Wingdings" pitchFamily="2" charset="2"/>
              <a:buChar char="Ø"/>
            </a:pPr>
            <a:endParaRPr lang="kk-KZ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Клеткалардың 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 vitro 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жағдайында өсуі</a:t>
            </a:r>
            <a:endParaRPr lang="ru-RU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kk-KZ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kk-KZ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568952" cy="6336704"/>
          </a:xfrm>
          <a:solidFill>
            <a:srgbClr val="002060"/>
          </a:solidFill>
        </p:spPr>
        <p:txBody>
          <a:bodyPr/>
          <a:lstStyle/>
          <a:p>
            <a:pPr algn="just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Дедифференциялдану және каллустың пайда болуы</a:t>
            </a:r>
            <a:endParaRPr lang="kk-KZ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Каллус ұлпаларының пайда болуы </a:t>
            </a: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клеткадағы гендердің дифференциалды ырықтығына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тәуелі болады.</a:t>
            </a:r>
          </a:p>
          <a:p>
            <a:pPr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Клеткалардың құрылымы мен қызметі </a:t>
            </a: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гендердің ырықтығына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байланысты болады.</a:t>
            </a:r>
          </a:p>
          <a:p>
            <a:pPr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Организмдегі клеткалардың құрылымы мен қызметі </a:t>
            </a: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гендердің экспрессиясына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байланысты өзгереді.</a:t>
            </a:r>
          </a:p>
          <a:p>
            <a:pPr algn="just"/>
            <a:r>
              <a:rPr lang="kk-KZ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Гендердің 5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%</a:t>
            </a:r>
            <a:r>
              <a:rPr lang="kk-KZ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ырықты болады.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32656"/>
            <a:ext cx="8568952" cy="6048672"/>
          </a:xfrm>
        </p:spPr>
        <p:txBody>
          <a:bodyPr/>
          <a:lstStyle/>
          <a:p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Активті генедер:</a:t>
            </a:r>
          </a:p>
          <a:p>
            <a:pPr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Биологиялық түр ерекшелігін белгілейтін гендер;</a:t>
            </a:r>
          </a:p>
          <a:p>
            <a:pPr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Клеткалық метаболизмді іске асырушы гендер;</a:t>
            </a:r>
          </a:p>
          <a:p>
            <a:pPr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Белгілі бір мүшеде, ұлпада, клеткада ғана болатын ырықты гендер; </a:t>
            </a:r>
          </a:p>
          <a:p>
            <a:pPr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Белгілі бір кезеңде ырықтығы жоғарылайтын гендер;</a:t>
            </a:r>
          </a:p>
          <a:p>
            <a:pPr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Сыртқы жағдайлардың әсерінен ырықтанатын гендер.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32656"/>
            <a:ext cx="8712968" cy="6336704"/>
          </a:xfrm>
          <a:solidFill>
            <a:schemeClr val="accent2">
              <a:lumMod val="50000"/>
            </a:schemeClr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404664"/>
            <a:ext cx="554461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Индукциялаушы фактор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556792"/>
            <a:ext cx="2592288" cy="432048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Сенсорлық ген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75856" y="1484784"/>
            <a:ext cx="280831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Интеграторлық ген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55776" y="2564904"/>
            <a:ext cx="295232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Активаторлық РНҚ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15616" y="3501008"/>
            <a:ext cx="338437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Рецепторлық ген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499992" y="3501008"/>
            <a:ext cx="2520280" cy="432048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Продюсерлік ген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99792" y="4437112"/>
            <a:ext cx="144016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мРНҚ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220072" y="4437112"/>
            <a:ext cx="136815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тРНҚ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236296" y="4365104"/>
            <a:ext cx="144016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рРНҚ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691680" y="5589240"/>
            <a:ext cx="208823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Белоктар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355976" y="6021288"/>
            <a:ext cx="424847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/>
              <a:t>Бриттен мен Дэвидсонның моделі</a:t>
            </a:r>
            <a:endParaRPr lang="ru-RU" sz="2000" dirty="0"/>
          </a:p>
        </p:txBody>
      </p:sp>
      <p:sp>
        <p:nvSpPr>
          <p:cNvPr id="15" name="Стрелка вниз 14"/>
          <p:cNvSpPr/>
          <p:nvPr/>
        </p:nvSpPr>
        <p:spPr>
          <a:xfrm>
            <a:off x="2123728" y="980728"/>
            <a:ext cx="432048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4716016" y="1988840"/>
            <a:ext cx="504056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3491880" y="2996952"/>
            <a:ext cx="432048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 стрелкой 18"/>
          <p:cNvCxnSpPr>
            <a:stCxn id="9" idx="2"/>
          </p:cNvCxnSpPr>
          <p:nvPr/>
        </p:nvCxnSpPr>
        <p:spPr>
          <a:xfrm rot="16200000" flipH="1">
            <a:off x="6570222" y="3122966"/>
            <a:ext cx="360040" cy="19802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>
            <a:off x="5508104" y="422108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9" idx="2"/>
          </p:cNvCxnSpPr>
          <p:nvPr/>
        </p:nvCxnSpPr>
        <p:spPr>
          <a:xfrm rot="5400000">
            <a:off x="4265966" y="2942946"/>
            <a:ext cx="504056" cy="24842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Стрелка вниз 23"/>
          <p:cNvSpPr/>
          <p:nvPr/>
        </p:nvSpPr>
        <p:spPr>
          <a:xfrm>
            <a:off x="3203848" y="5157192"/>
            <a:ext cx="360040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6084168" y="2132856"/>
            <a:ext cx="2664296" cy="115212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Басқа рецепторлық генге әсер ету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Стрелка вправо 25"/>
          <p:cNvSpPr/>
          <p:nvPr/>
        </p:nvSpPr>
        <p:spPr>
          <a:xfrm>
            <a:off x="5580112" y="2708920"/>
            <a:ext cx="57606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 noGrp="1"/>
          </p:cNvGrpSpPr>
          <p:nvPr>
            <p:ph idx="1"/>
          </p:nvPr>
        </p:nvGrpSpPr>
        <p:grpSpPr bwMode="auto">
          <a:xfrm>
            <a:off x="467544" y="260648"/>
            <a:ext cx="8219256" cy="6264696"/>
            <a:chOff x="1005" y="1104"/>
            <a:chExt cx="6099" cy="5405"/>
          </a:xfrm>
        </p:grpSpPr>
        <p:pic>
          <p:nvPicPr>
            <p:cNvPr id="5" name="Picture 5"/>
            <p:cNvPicPr>
              <a:picLocks noChangeAspect="1" noChangeArrowheads="1"/>
            </p:cNvPicPr>
            <p:nvPr/>
          </p:nvPicPr>
          <p:blipFill>
            <a:blip r:embed="rId2" cstate="print">
              <a:grayscl/>
              <a:lum bright="-63000" contrast="-52000"/>
            </a:blip>
            <a:srcRect/>
            <a:stretch>
              <a:fillRect/>
            </a:stretch>
          </p:blipFill>
          <p:spPr bwMode="auto">
            <a:xfrm>
              <a:off x="1005" y="1104"/>
              <a:ext cx="6099" cy="490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2680" y="6255"/>
              <a:ext cx="3623" cy="254"/>
            </a:xfrm>
            <a:prstGeom prst="rect">
              <a:avLst/>
            </a:prstGeom>
            <a:noFill/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just"/>
              <a:r>
                <a:rPr lang="ru-RU" sz="2400" i="1" noProof="1" smtClean="0">
                  <a:latin typeface="Times New Roman" pitchFamily="18" charset="0"/>
                </a:rPr>
                <a:t>           </a:t>
              </a:r>
              <a:r>
                <a:rPr lang="ru-RU" sz="2400" b="1" i="1" noProof="1" smtClean="0">
                  <a:solidFill>
                    <a:schemeClr val="bg1"/>
                  </a:solidFill>
                  <a:latin typeface="Times New Roman" pitchFamily="18" charset="0"/>
                </a:rPr>
                <a:t>Клетка </a:t>
              </a:r>
              <a:r>
                <a:rPr lang="ru-RU" sz="2400" b="1" i="1" noProof="1">
                  <a:solidFill>
                    <a:schemeClr val="bg1"/>
                  </a:solidFill>
                  <a:latin typeface="Times New Roman" pitchFamily="18" charset="0"/>
                </a:rPr>
                <a:t>циклі </a:t>
              </a:r>
              <a:endParaRPr lang="ru-RU" sz="2400" b="1" dirty="0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60648"/>
            <a:ext cx="8424936" cy="6120680"/>
          </a:xfrm>
          <a:solidFill>
            <a:schemeClr val="accent4">
              <a:lumMod val="50000"/>
            </a:schemeClr>
          </a:solidFill>
        </p:spPr>
        <p:txBody>
          <a:bodyPr>
            <a:noAutofit/>
          </a:bodyPr>
          <a:lstStyle/>
          <a:p>
            <a:r>
              <a:rPr lang="kk-KZ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Өсірілген клеткалардың әртектілігі</a:t>
            </a:r>
          </a:p>
          <a:p>
            <a:pPr algn="just"/>
            <a:r>
              <a:rPr lang="kk-KZ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Каллус клеткалары өзара:</a:t>
            </a:r>
          </a:p>
          <a:p>
            <a:pPr algn="just">
              <a:buFont typeface="Wingdings" pitchFamily="2" charset="2"/>
              <a:buChar char="Ø"/>
            </a:pPr>
            <a:r>
              <a:rPr lang="kk-KZ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морфологиялық, </a:t>
            </a:r>
          </a:p>
          <a:p>
            <a:pPr algn="just">
              <a:buFont typeface="Wingdings" pitchFamily="2" charset="2"/>
              <a:buChar char="Ø"/>
            </a:pPr>
            <a:r>
              <a:rPr lang="kk-KZ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биохимиялық, </a:t>
            </a:r>
          </a:p>
          <a:p>
            <a:pPr algn="just">
              <a:buFont typeface="Wingdings" pitchFamily="2" charset="2"/>
              <a:buChar char="Ø"/>
            </a:pPr>
            <a:r>
              <a:rPr lang="kk-KZ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физиологиялық,</a:t>
            </a:r>
          </a:p>
          <a:p>
            <a:pPr algn="just">
              <a:buFont typeface="Wingdings" pitchFamily="2" charset="2"/>
              <a:buChar char="Ø"/>
            </a:pPr>
            <a:r>
              <a:rPr lang="kk-KZ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генетикалық </a:t>
            </a:r>
          </a:p>
          <a:p>
            <a:pPr algn="just"/>
            <a:r>
              <a:rPr lang="kk-KZ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қасиеттермен ерекшелінеді.  </a:t>
            </a:r>
            <a:endParaRPr lang="ru-RU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640960" cy="6408712"/>
          </a:xfrm>
          <a:solidFill>
            <a:schemeClr val="accent2">
              <a:lumMod val="50000"/>
            </a:schemeClr>
          </a:solidFill>
        </p:spPr>
        <p:txBody>
          <a:bodyPr/>
          <a:lstStyle/>
          <a:p>
            <a:r>
              <a:rPr lang="kk-KZ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Өсімдік клеткаларының полиморфизмі:</a:t>
            </a:r>
          </a:p>
          <a:p>
            <a:pPr algn="just">
              <a:buFont typeface="Wingdings" pitchFamily="2" charset="2"/>
              <a:buChar char="Ø"/>
            </a:pPr>
            <a:r>
              <a:rPr lang="kk-KZ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Клеткалардың түрі және жас ерекшелігі;</a:t>
            </a:r>
          </a:p>
          <a:p>
            <a:pPr algn="just">
              <a:buFont typeface="Wingdings" pitchFamily="2" charset="2"/>
              <a:buChar char="Ø"/>
            </a:pPr>
            <a:r>
              <a:rPr lang="kk-KZ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Клеткалардың плоидтылығы;</a:t>
            </a:r>
          </a:p>
          <a:p>
            <a:pPr algn="just">
              <a:buFont typeface="Wingdings" pitchFamily="2" charset="2"/>
              <a:buChar char="Ø"/>
            </a:pPr>
            <a:r>
              <a:rPr lang="kk-KZ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Қореткік орта әсері;</a:t>
            </a:r>
          </a:p>
          <a:p>
            <a:pPr algn="just">
              <a:buFont typeface="Wingdings" pitchFamily="2" charset="2"/>
              <a:buChar char="Ø"/>
            </a:pPr>
            <a:r>
              <a:rPr lang="kk-KZ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Өсіру жағдайының әсері;</a:t>
            </a:r>
          </a:p>
          <a:p>
            <a:pPr algn="l">
              <a:buFont typeface="Wingdings" pitchFamily="2" charset="2"/>
              <a:buChar char="Ø"/>
            </a:pPr>
            <a:r>
              <a:rPr lang="kk-KZ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Коррелятивтік байланыстардың жойылуы.</a:t>
            </a:r>
          </a:p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640960" cy="6264696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kk-KZ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Өсірілген клеткалардың әр тектілігіне генетикалық, эпигенетикалық және модификациялық өзгергіштік те себеп болады.</a:t>
            </a:r>
          </a:p>
          <a:p>
            <a:pPr algn="just">
              <a:buFont typeface="Wingdings" pitchFamily="2" charset="2"/>
              <a:buChar char="Ø"/>
            </a:pPr>
            <a:endParaRPr lang="kk-KZ" sz="3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kk-KZ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Мутация - ДНҚ мөлшерінің немесе құрылымының өзгеруі.</a:t>
            </a:r>
          </a:p>
          <a:p>
            <a:pPr algn="just">
              <a:buFont typeface="Wingdings" pitchFamily="2" charset="2"/>
              <a:buChar char="Ø"/>
            </a:pPr>
            <a:r>
              <a:rPr lang="kk-KZ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kk-KZ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Мутация гендік, хромосомалық немесе геномдық деңгейде өтеді.</a:t>
            </a:r>
            <a:endParaRPr lang="ru-RU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445</Words>
  <Application>Microsoft Office PowerPoint</Application>
  <PresentationFormat>Экран (4:3)</PresentationFormat>
  <Paragraphs>119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84</cp:revision>
  <dcterms:created xsi:type="dcterms:W3CDTF">2010-09-22T19:51:39Z</dcterms:created>
  <dcterms:modified xsi:type="dcterms:W3CDTF">2014-08-16T11:59:51Z</dcterms:modified>
</cp:coreProperties>
</file>